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62" r:id="rId6"/>
    <p:sldId id="261" r:id="rId7"/>
    <p:sldId id="275" r:id="rId8"/>
    <p:sldId id="276" r:id="rId9"/>
    <p:sldId id="263" r:id="rId10"/>
    <p:sldId id="264" r:id="rId11"/>
    <p:sldId id="259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832AF5-E927-4250-9CD8-D177D2E692D7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24670D-CF18-4F26-A17A-86D4BFE1C51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livierhagolle/Start_maja" TargetMode="External"/><Relationship Id="rId2" Type="http://schemas.openxmlformats.org/officeDocument/2006/relationships/hyperlink" Target="https://logiciels.cnes.fr/fr/license/57/14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829761"/>
          </a:xfrm>
        </p:spPr>
        <p:txBody>
          <a:bodyPr/>
          <a:lstStyle/>
          <a:p>
            <a:r>
              <a:rPr lang="fr-FR" dirty="0" smtClean="0"/>
              <a:t>MAJA Software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and feedback on the </a:t>
            </a:r>
            <a:r>
              <a:rPr lang="en-US" dirty="0" smtClean="0"/>
              <a:t>development</a:t>
            </a:r>
            <a:r>
              <a:rPr lang="fr-FR" dirty="0" smtClean="0"/>
              <a:t> of OTB applications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40160" cy="13681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686"/>
            <a:ext cx="1189990" cy="98806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07" y="367891"/>
            <a:ext cx="1098417" cy="1188901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8686"/>
            <a:ext cx="1584176" cy="9386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1173"/>
            <a:ext cx="1656184" cy="1262336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651835" y="4581128"/>
            <a:ext cx="5173960" cy="526599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fr-FR" sz="1800" dirty="0" smtClean="0"/>
              <a:t>Pierre Lassalle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30950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Compute the corrected surface reflectance from AOT and using the SOS radiative transfer code.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Update the composite image (most recent free-cloud pixel) which will be used for the next image in the time series.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1"/>
            <a:ext cx="4896544" cy="6840923"/>
          </a:xfrm>
        </p:spPr>
      </p:pic>
    </p:spTree>
    <p:extLst>
      <p:ext uri="{BB962C8B-B14F-4D97-AF65-F5344CB8AC3E}">
        <p14:creationId xmlns:p14="http://schemas.microsoft.com/office/powerpoint/2010/main" val="40650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Maja binaries can be downloaded here: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logiciels.cnes.fr/fr/license/57/144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An interesting tutorial with good resources can be found here: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github.com/olivierhagolle/Start_maja</a:t>
            </a:r>
            <a:endParaRPr lang="en-US" dirty="0" smtClean="0"/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MAJA binaries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US" dirty="0" smtClean="0"/>
              <a:t>MAJA refactoring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MAACS/MAJA is based on OTB and was developed at the time where there were no OTB applications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At the beginning, it has been designed for 2 sensors (Venus, Formosat-2) and it has been gradually adapted to handle more sensors (LANDSAT, SENTINEL-2)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Need of independent </a:t>
            </a:r>
            <a:r>
              <a:rPr lang="en-US" dirty="0" err="1" smtClean="0"/>
              <a:t>otb</a:t>
            </a:r>
            <a:r>
              <a:rPr lang="en-US" dirty="0" smtClean="0"/>
              <a:t> applications to be used in another contexts: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 app for the cloud detection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 app for the atmospheric correction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Simplify the atmospheric correction to apply on Pleiades products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Decomposition of the L2 processing chain into independent OTB applications:</a:t>
            </a:r>
          </a:p>
          <a:p>
            <a:pPr lvl="1"/>
            <a:r>
              <a:rPr lang="en-US" dirty="0" smtClean="0"/>
              <a:t>Atmospheric Absorption</a:t>
            </a:r>
          </a:p>
          <a:p>
            <a:pPr lvl="1"/>
            <a:r>
              <a:rPr lang="en-US" dirty="0" smtClean="0"/>
              <a:t>Cloud detection</a:t>
            </a:r>
          </a:p>
          <a:p>
            <a:pPr lvl="1"/>
            <a:r>
              <a:rPr lang="en-US" dirty="0" smtClean="0"/>
              <a:t>AOT estimation</a:t>
            </a:r>
          </a:p>
          <a:p>
            <a:pPr lvl="1"/>
            <a:r>
              <a:rPr lang="en-US" dirty="0" smtClean="0"/>
              <a:t>Water masking</a:t>
            </a:r>
          </a:p>
          <a:p>
            <a:pPr lvl="1"/>
            <a:r>
              <a:rPr lang="en-US" dirty="0" smtClean="0"/>
              <a:t>Snow Masking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Chain the OTB applications to recreate the L2 processing chain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(1/2)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chaining has to be fast and efficient:</a:t>
            </a:r>
          </a:p>
          <a:p>
            <a:pPr lvl="1"/>
            <a:r>
              <a:rPr lang="en-US" dirty="0" smtClean="0"/>
              <a:t>Data preparation done with Python scripts</a:t>
            </a:r>
          </a:p>
          <a:p>
            <a:pPr lvl="1"/>
            <a:r>
              <a:rPr lang="en-US" dirty="0" smtClean="0"/>
              <a:t>Application chaining done with </a:t>
            </a:r>
            <a:r>
              <a:rPr lang="en-US" dirty="0"/>
              <a:t>P</a:t>
            </a:r>
            <a:r>
              <a:rPr lang="en-US" dirty="0" smtClean="0"/>
              <a:t>ython scripts</a:t>
            </a:r>
          </a:p>
          <a:p>
            <a:pPr lvl="1"/>
            <a:r>
              <a:rPr lang="en-US" dirty="0"/>
              <a:t>In-memory </a:t>
            </a:r>
            <a:r>
              <a:rPr lang="en-US" dirty="0" smtClean="0"/>
              <a:t>connection: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r>
              <a:rPr lang="en-US" sz="1500" b="1" dirty="0"/>
              <a:t>import </a:t>
            </a:r>
            <a:r>
              <a:rPr lang="en-US" sz="1500" b="1" dirty="0" err="1"/>
              <a:t>otbApplication</a:t>
            </a:r>
            <a:r>
              <a:rPr lang="en-US" sz="1500" b="1" dirty="0"/>
              <a:t> as </a:t>
            </a:r>
            <a:r>
              <a:rPr lang="en-US" sz="1500" b="1" dirty="0" err="1"/>
              <a:t>otb</a:t>
            </a:r>
            <a:r>
              <a:rPr lang="en-US" sz="1500" b="1" dirty="0"/>
              <a:t> </a:t>
            </a:r>
            <a:endParaRPr lang="en-US" sz="1500" b="1" dirty="0" smtClean="0"/>
          </a:p>
          <a:p>
            <a:pPr marL="393192" lvl="1" indent="0">
              <a:buNone/>
            </a:pPr>
            <a:r>
              <a:rPr lang="en-US" sz="1500" b="1" dirty="0" smtClean="0"/>
              <a:t>app1 </a:t>
            </a:r>
            <a:r>
              <a:rPr lang="en-US" sz="1500" b="1" dirty="0"/>
              <a:t>= </a:t>
            </a:r>
            <a:r>
              <a:rPr lang="en-US" sz="1500" b="1" dirty="0" err="1"/>
              <a:t>otb.Registry.CreateApplication</a:t>
            </a:r>
            <a:r>
              <a:rPr lang="en-US" sz="1500" b="1" dirty="0"/>
              <a:t>("Smoothing") </a:t>
            </a:r>
            <a:endParaRPr lang="en-US" sz="1500" b="1" dirty="0" smtClean="0"/>
          </a:p>
          <a:p>
            <a:pPr marL="393192" lvl="1" indent="0">
              <a:buNone/>
            </a:pPr>
            <a:r>
              <a:rPr lang="en-US" sz="1500" b="1" dirty="0" smtClean="0"/>
              <a:t>app2 </a:t>
            </a:r>
            <a:r>
              <a:rPr lang="en-US" sz="1500" b="1" dirty="0"/>
              <a:t>= </a:t>
            </a:r>
            <a:r>
              <a:rPr lang="en-US" sz="1500" b="1" dirty="0" err="1"/>
              <a:t>otb.Registry.CreateApplication</a:t>
            </a:r>
            <a:r>
              <a:rPr lang="en-US" sz="1500" b="1" dirty="0"/>
              <a:t>("Smoothing") </a:t>
            </a:r>
            <a:endParaRPr lang="en-US" sz="1500" b="1" dirty="0" smtClean="0"/>
          </a:p>
          <a:p>
            <a:pPr marL="393192" lvl="1" indent="0">
              <a:buNone/>
            </a:pPr>
            <a:r>
              <a:rPr lang="en-US" sz="1500" b="1" dirty="0" smtClean="0"/>
              <a:t>app1.IN </a:t>
            </a:r>
            <a:r>
              <a:rPr lang="en-US" sz="1500" b="1" dirty="0"/>
              <a:t>= </a:t>
            </a:r>
            <a:r>
              <a:rPr lang="en-US" sz="1500" b="1" dirty="0" err="1"/>
              <a:t>argv</a:t>
            </a:r>
            <a:r>
              <a:rPr lang="en-US" sz="1500" b="1" dirty="0"/>
              <a:t>[1] app1.Execute() </a:t>
            </a:r>
            <a:endParaRPr lang="en-US" sz="1500" b="1" dirty="0" smtClean="0"/>
          </a:p>
          <a:p>
            <a:pPr marL="393192" lvl="1" indent="0">
              <a:buNone/>
            </a:pPr>
            <a:r>
              <a:rPr lang="en-US" sz="1500" b="1" dirty="0" smtClean="0"/>
              <a:t># </a:t>
            </a:r>
            <a:r>
              <a:rPr lang="en-US" sz="1500" b="1" dirty="0"/>
              <a:t>Connection between app1.out and app2.in app2.SetParameterInputImage("in",app1.GetParameterOutputImage("out</a:t>
            </a:r>
            <a:r>
              <a:rPr lang="en-US" sz="1500" b="1" dirty="0" smtClean="0"/>
              <a:t>"))</a:t>
            </a:r>
          </a:p>
          <a:p>
            <a:pPr marL="393192" lvl="1" indent="0">
              <a:buNone/>
            </a:pPr>
            <a:r>
              <a:rPr lang="en-US" sz="1500" b="1" dirty="0" smtClean="0"/>
              <a:t>app2.ExecuteAndWriteOutput()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(2/2)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Complex dependencies between applications: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Images have to stay a long time in memory </a:t>
            </a:r>
            <a:r>
              <a:rPr lang="fr-FR" dirty="0" smtClean="0">
                <a:sym typeface="Wingdings"/>
              </a:rPr>
              <a:t>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A lot of </a:t>
            </a:r>
            <a:r>
              <a:rPr lang="fr-FR" dirty="0" err="1" smtClean="0">
                <a:sym typeface="Wingdings"/>
              </a:rPr>
              <a:t>parameters</a:t>
            </a:r>
            <a:r>
              <a:rPr lang="fr-FR" dirty="0" smtClean="0">
                <a:sym typeface="Wingdings"/>
              </a:rPr>
              <a:t> for </a:t>
            </a:r>
            <a:r>
              <a:rPr lang="fr-FR" dirty="0" err="1" smtClean="0">
                <a:sym typeface="Wingdings"/>
              </a:rPr>
              <a:t>each</a:t>
            </a:r>
            <a:r>
              <a:rPr lang="fr-FR" dirty="0" smtClean="0">
                <a:sym typeface="Wingdings"/>
              </a:rPr>
              <a:t> application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Outputs of </a:t>
            </a:r>
            <a:r>
              <a:rPr lang="fr-FR" dirty="0" err="1" smtClean="0">
                <a:sym typeface="Wingdings"/>
              </a:rPr>
              <a:t>some</a:t>
            </a:r>
            <a:r>
              <a:rPr lang="fr-FR" dirty="0" smtClean="0">
                <a:sym typeface="Wingdings"/>
              </a:rPr>
              <a:t> key applications are </a:t>
            </a:r>
            <a:r>
              <a:rPr lang="fr-FR" dirty="0" err="1" smtClean="0">
                <a:sym typeface="Wingdings"/>
              </a:rPr>
              <a:t>used</a:t>
            </a:r>
            <a:r>
              <a:rPr lang="fr-FR" dirty="0" smtClean="0">
                <a:sym typeface="Wingdings"/>
              </a:rPr>
              <a:t> as inputs of </a:t>
            </a:r>
            <a:r>
              <a:rPr lang="fr-FR" dirty="0" err="1" smtClean="0">
                <a:sym typeface="Wingdings"/>
              </a:rPr>
              <a:t>several</a:t>
            </a:r>
            <a:r>
              <a:rPr lang="fr-FR" dirty="0" smtClean="0">
                <a:sym typeface="Wingdings"/>
              </a:rPr>
              <a:t> successive applications: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ym typeface="Wingdings"/>
              </a:rPr>
              <a:t>For </a:t>
            </a:r>
            <a:r>
              <a:rPr lang="fr-FR" dirty="0" err="1" smtClean="0">
                <a:sym typeface="Wingdings"/>
              </a:rPr>
              <a:t>each</a:t>
            </a:r>
            <a:r>
              <a:rPr lang="fr-FR" dirty="0" smtClean="0">
                <a:sym typeface="Wingdings"/>
              </a:rPr>
              <a:t> in-memory </a:t>
            </a:r>
            <a:r>
              <a:rPr lang="fr-FR" dirty="0" err="1" smtClean="0">
                <a:sym typeface="Wingdings"/>
              </a:rPr>
              <a:t>connection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between</a:t>
            </a:r>
            <a:r>
              <a:rPr lang="fr-FR" dirty="0" smtClean="0">
                <a:sym typeface="Wingdings"/>
              </a:rPr>
              <a:t> 2 applications, the </a:t>
            </a:r>
            <a:r>
              <a:rPr lang="fr-FR" dirty="0" err="1" smtClean="0">
                <a:sym typeface="Wingdings"/>
              </a:rPr>
              <a:t>entire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process</a:t>
            </a:r>
            <a:r>
              <a:rPr lang="fr-FR" dirty="0" smtClean="0">
                <a:sym typeface="Wingdings"/>
              </a:rPr>
              <a:t> to </a:t>
            </a:r>
            <a:r>
              <a:rPr lang="fr-FR" dirty="0" err="1" smtClean="0">
                <a:sym typeface="Wingdings"/>
              </a:rPr>
              <a:t>generate</a:t>
            </a:r>
            <a:r>
              <a:rPr lang="fr-FR" dirty="0" smtClean="0">
                <a:sym typeface="Wingdings"/>
              </a:rPr>
              <a:t> the inputs </a:t>
            </a:r>
            <a:r>
              <a:rPr lang="fr-FR" dirty="0" err="1" smtClean="0">
                <a:sym typeface="Wingdings"/>
              </a:rPr>
              <a:t>is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executed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again</a:t>
            </a:r>
            <a:r>
              <a:rPr lang="fr-FR" dirty="0" smtClean="0">
                <a:sym typeface="Wingdings"/>
              </a:rPr>
              <a:t>  </a:t>
            </a:r>
            <a:r>
              <a:rPr lang="fr-FR" dirty="0">
                <a:sym typeface="Wingdings"/>
              </a:rPr>
              <a:t>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In-memory connection:</a:t>
            </a:r>
          </a:p>
          <a:p>
            <a:pPr lvl="1"/>
            <a:r>
              <a:rPr lang="en-US" dirty="0" smtClean="0"/>
              <a:t>Generate the intermediate images once and keep them in memory as </a:t>
            </a:r>
            <a:r>
              <a:rPr lang="en-US" dirty="0" err="1" smtClean="0"/>
              <a:t>numpy</a:t>
            </a:r>
            <a:r>
              <a:rPr lang="en-US" dirty="0" smtClean="0"/>
              <a:t> array</a:t>
            </a:r>
          </a:p>
          <a:p>
            <a:pPr lvl="1"/>
            <a:r>
              <a:rPr lang="en-US" dirty="0" err="1" smtClean="0"/>
              <a:t>Itk</a:t>
            </a:r>
            <a:r>
              <a:rPr lang="en-US" dirty="0" smtClean="0"/>
              <a:t>::</a:t>
            </a:r>
            <a:r>
              <a:rPr lang="en-US" dirty="0" err="1" smtClean="0"/>
              <a:t>ImageFileWriter</a:t>
            </a:r>
            <a:r>
              <a:rPr lang="en-US" dirty="0" smtClean="0"/>
              <a:t> synchronization ?</a:t>
            </a:r>
          </a:p>
          <a:p>
            <a:pPr lvl="1"/>
            <a:r>
              <a:rPr lang="en-US" dirty="0" smtClean="0"/>
              <a:t>Synchronization point: intermediate images are written to the disk</a:t>
            </a:r>
          </a:p>
          <a:p>
            <a:r>
              <a:rPr lang="en-US" dirty="0" smtClean="0"/>
              <a:t>Parameters handling:</a:t>
            </a:r>
          </a:p>
          <a:p>
            <a:pPr lvl="1"/>
            <a:r>
              <a:rPr lang="en-US" dirty="0" smtClean="0"/>
              <a:t>Use of 2 xml parameter files:</a:t>
            </a:r>
          </a:p>
          <a:p>
            <a:pPr lvl="2"/>
            <a:r>
              <a:rPr lang="en-US" dirty="0" smtClean="0"/>
              <a:t>One for fixed set parameters (values do not change often): concern a lot of parameters actually</a:t>
            </a:r>
          </a:p>
          <a:p>
            <a:pPr lvl="2"/>
            <a:r>
              <a:rPr lang="en-US" dirty="0" smtClean="0"/>
              <a:t>One for dynamic parameters: kind of short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US" dirty="0" smtClean="0"/>
              <a:t>Work in progress…</a:t>
            </a:r>
            <a:endParaRPr lang="en-US" dirty="0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5220072" y="5227420"/>
            <a:ext cx="3672408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Thank you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 smtClean="0"/>
              <a:t>Introduction of the software MAJA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MAJA refactoring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of the software MAJA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MACCS-ATCOR joint </a:t>
            </a:r>
            <a:r>
              <a:rPr lang="fr-FR" dirty="0" err="1" smtClean="0"/>
              <a:t>algorithms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MACCS for Multi-mission </a:t>
            </a:r>
            <a:r>
              <a:rPr lang="fr-FR" dirty="0" err="1" smtClean="0"/>
              <a:t>Atmospheric</a:t>
            </a:r>
            <a:r>
              <a:rPr lang="fr-FR" dirty="0" smtClean="0"/>
              <a:t> and Cloud </a:t>
            </a:r>
            <a:r>
              <a:rPr lang="fr-FR" dirty="0" err="1" smtClean="0"/>
              <a:t>Detection</a:t>
            </a:r>
            <a:r>
              <a:rPr lang="fr-FR" dirty="0" smtClean="0"/>
              <a:t> Software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The first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OTB !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Generation</a:t>
            </a:r>
            <a:r>
              <a:rPr lang="fr-FR" dirty="0" smtClean="0"/>
              <a:t> of </a:t>
            </a:r>
            <a:r>
              <a:rPr lang="fr-FR" dirty="0" err="1" smtClean="0"/>
              <a:t>level</a:t>
            </a:r>
            <a:r>
              <a:rPr lang="fr-FR" dirty="0" smtClean="0"/>
              <a:t> 2A </a:t>
            </a:r>
            <a:r>
              <a:rPr lang="fr-FR" dirty="0" err="1" smtClean="0"/>
              <a:t>product</a:t>
            </a:r>
            <a:r>
              <a:rPr lang="fr-FR" dirty="0" smtClean="0"/>
              <a:t> :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Atmospheric</a:t>
            </a:r>
            <a:r>
              <a:rPr lang="fr-FR" dirty="0" smtClean="0"/>
              <a:t> correction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Cloud </a:t>
            </a:r>
            <a:r>
              <a:rPr lang="fr-FR" dirty="0" err="1" smtClean="0"/>
              <a:t>detection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Estimation of the AOT (</a:t>
            </a:r>
            <a:r>
              <a:rPr lang="fr-FR" dirty="0" err="1"/>
              <a:t>Aerosol</a:t>
            </a:r>
            <a:r>
              <a:rPr lang="fr-FR" dirty="0"/>
              <a:t> Optical </a:t>
            </a:r>
            <a:r>
              <a:rPr lang="fr-FR" dirty="0" err="1" smtClean="0"/>
              <a:t>Thickness</a:t>
            </a:r>
            <a:r>
              <a:rPr lang="fr-FR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MAJA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7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Formosat-2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LANDSAT 5, 7 and 8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SPOT4 and SPOT 5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Sentinel-2A, Sentinel-2B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Venus soon.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for several 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Combination of several detection methods: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Threshold on the Cirrus band for LANDSAT 8 and Sentinel-2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Multi-temporal test on the reflectance variation of the blue band: a steep increase reveals a cloud pixel.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Finally, the potential cloudy pixel is cloudy if its neighborhood does not correlate well with the same neighborhood in the previous images acquired at different dates.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detection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481138"/>
            <a:ext cx="4828182" cy="4828182"/>
          </a:xfrm>
        </p:spPr>
      </p:pic>
    </p:spTree>
    <p:extLst>
      <p:ext uri="{BB962C8B-B14F-4D97-AF65-F5344CB8AC3E}">
        <p14:creationId xmlns:p14="http://schemas.microsoft.com/office/powerpoint/2010/main" val="3064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Several criteria are used in a cost function: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A multi-temporal criterion based on the fact that corrected pixels from successive observations have nearly the same reflectance values.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A multi-spectral criterion: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𝑏𝑙𝑢𝑒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 ∗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𝑟𝑒𝑑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Dark pixel method</a:t>
                </a:r>
                <a:endParaRPr lang="en-US" dirty="0"/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AOT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AOT Estimation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5544616" cy="49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</TotalTime>
  <Words>592</Words>
  <Application>Microsoft Office PowerPoint</Application>
  <PresentationFormat>Affichage à l'écran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Rotonde</vt:lpstr>
      <vt:lpstr>MAJA Software</vt:lpstr>
      <vt:lpstr>Plan</vt:lpstr>
      <vt:lpstr>Introduction of the software MAJA</vt:lpstr>
      <vt:lpstr>What is MAJA ?</vt:lpstr>
      <vt:lpstr>Operational for several satellites</vt:lpstr>
      <vt:lpstr>Cloud detection</vt:lpstr>
      <vt:lpstr>Cloud detection</vt:lpstr>
      <vt:lpstr>AOT Estimation</vt:lpstr>
      <vt:lpstr>AOT Estimation</vt:lpstr>
      <vt:lpstr>Atmospheric correction</vt:lpstr>
      <vt:lpstr>Présentation PowerPoint</vt:lpstr>
      <vt:lpstr>MAJA binaries available</vt:lpstr>
      <vt:lpstr>MAJA refactoring</vt:lpstr>
      <vt:lpstr>Motivations</vt:lpstr>
      <vt:lpstr>Goals (1/2)</vt:lpstr>
      <vt:lpstr>Goals (2/2)</vt:lpstr>
      <vt:lpstr>Difficulties</vt:lpstr>
      <vt:lpstr>Possible solutions</vt:lpstr>
      <vt:lpstr>Work in progress…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MAJA Software</dc:title>
  <dc:creator>Lassalle Pierre</dc:creator>
  <cp:lastModifiedBy>Lassalle Pierre</cp:lastModifiedBy>
  <cp:revision>17</cp:revision>
  <dcterms:created xsi:type="dcterms:W3CDTF">2017-06-06T11:34:04Z</dcterms:created>
  <dcterms:modified xsi:type="dcterms:W3CDTF">2017-06-06T15:23:23Z</dcterms:modified>
</cp:coreProperties>
</file>