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7F4"/>
    <a:srgbClr val="C4C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99"/>
  </p:normalViewPr>
  <p:slideViewPr>
    <p:cSldViewPr snapToGrid="0" snapToObjects="1">
      <p:cViewPr>
        <p:scale>
          <a:sx n="98" d="100"/>
          <a:sy n="98" d="100"/>
        </p:scale>
        <p:origin x="88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220C9-3CA2-FF46-AC9C-4B2476717385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638C3-2A36-7E45-8128-DD0CE73F6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3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Right:</a:t>
            </a:r>
            <a:r>
              <a:rPr lang="en-US" baseline="0" dirty="0" smtClean="0"/>
              <a:t> Preliminary design of telescope by TAS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what I do within the framework of this project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results: just started, not finished yet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638C3-2A36-7E45-8128-DD0CE73F62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1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// Payload by ADS, Sat.-Bus</a:t>
            </a:r>
            <a:r>
              <a:rPr lang="en-US" baseline="0" dirty="0" smtClean="0"/>
              <a:t> by TAS</a:t>
            </a:r>
          </a:p>
          <a:p>
            <a:endParaRPr lang="en-US" dirty="0" smtClean="0"/>
          </a:p>
          <a:p>
            <a:r>
              <a:rPr lang="en-US" dirty="0" smtClean="0"/>
              <a:t>// Not</a:t>
            </a:r>
            <a:r>
              <a:rPr lang="en-US" baseline="0" dirty="0" smtClean="0"/>
              <a:t> too much info about physical background - not a physicist - But I can still try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// NISP = Near infrared spectrometer and photometer</a:t>
            </a:r>
          </a:p>
          <a:p>
            <a:r>
              <a:rPr lang="en-US" dirty="0" smtClean="0"/>
              <a:t>// Quite</a:t>
            </a:r>
            <a:r>
              <a:rPr lang="en-US" baseline="0" dirty="0" smtClean="0"/>
              <a:t> different from typical OTB applications</a:t>
            </a:r>
          </a:p>
          <a:p>
            <a:endParaRPr lang="en-US" dirty="0" smtClean="0"/>
          </a:p>
          <a:p>
            <a:r>
              <a:rPr lang="en-US" dirty="0" smtClean="0"/>
              <a:t>// The image:</a:t>
            </a:r>
            <a:r>
              <a:rPr lang="en-US" baseline="0" dirty="0" smtClean="0"/>
              <a:t> The sky covered by the </a:t>
            </a:r>
            <a:r>
              <a:rPr lang="en-US" baseline="0" dirty="0" err="1" smtClean="0"/>
              <a:t>euclid</a:t>
            </a:r>
            <a:r>
              <a:rPr lang="en-US" baseline="0" dirty="0" smtClean="0"/>
              <a:t> mission in </a:t>
            </a:r>
            <a:r>
              <a:rPr lang="en-US" baseline="0" dirty="0" err="1" smtClean="0"/>
              <a:t>ecliptical</a:t>
            </a:r>
            <a:r>
              <a:rPr lang="en-US" baseline="0" dirty="0" smtClean="0"/>
              <a:t> coordinates - Middle: Our solar system the U-shaped ark: Our galaxy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638C3-2A36-7E45-8128-DD0CE73F62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0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Red: That's where I am working</a:t>
            </a:r>
          </a:p>
          <a:p>
            <a:endParaRPr lang="en-US" dirty="0" smtClean="0"/>
          </a:p>
          <a:p>
            <a:r>
              <a:rPr lang="en-US" dirty="0" smtClean="0"/>
              <a:t>SGSs also executing</a:t>
            </a:r>
            <a:r>
              <a:rPr lang="en-US" baseline="0" dirty="0" smtClean="0"/>
              <a:t> this chain</a:t>
            </a:r>
          </a:p>
          <a:p>
            <a:r>
              <a:rPr lang="en-US" baseline="0" dirty="0" smtClean="0"/>
              <a:t>Distribution because amount of data so big</a:t>
            </a:r>
          </a:p>
          <a:p>
            <a:endParaRPr lang="en-US" dirty="0" smtClean="0"/>
          </a:p>
          <a:p>
            <a:r>
              <a:rPr lang="en-US" baseline="0" dirty="0" smtClean="0"/>
              <a:t>Example algorithm: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LACosmics</a:t>
            </a:r>
            <a:r>
              <a:rPr lang="en-US" baseline="0" dirty="0" smtClean="0"/>
              <a:t> - </a:t>
            </a:r>
            <a:r>
              <a:rPr lang="en-US" baseline="0" dirty="0" err="1" smtClean="0"/>
              <a:t>Cosmics</a:t>
            </a:r>
            <a:r>
              <a:rPr lang="en-US" baseline="0" dirty="0" smtClean="0"/>
              <a:t> detection with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edge detection</a:t>
            </a:r>
          </a:p>
          <a:p>
            <a:r>
              <a:rPr lang="en-US" baseline="0" dirty="0" smtClean="0"/>
              <a:t>- Used as example algorithm for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638C3-2A36-7E45-8128-DD0CE73F62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1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</a:t>
            </a:r>
            <a:r>
              <a:rPr lang="en-US" baseline="0" dirty="0" smtClean="0"/>
              <a:t> "best" library to begin with -&gt; that's why benchmark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OTB:</a:t>
            </a:r>
          </a:p>
          <a:p>
            <a:r>
              <a:rPr lang="en-US" baseline="0" dirty="0" smtClean="0"/>
              <a:t>// Mostly not time critical, like here..</a:t>
            </a:r>
          </a:p>
          <a:p>
            <a:r>
              <a:rPr lang="en-US" baseline="0" dirty="0" smtClean="0"/>
              <a:t>// But maybe resource limited? -&gt; Benchmark will give insight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638C3-2A36-7E45-8128-DD0CE73F62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think of </a:t>
            </a:r>
            <a:r>
              <a:rPr lang="en-US" dirty="0" err="1" smtClean="0"/>
              <a:t>dyn</a:t>
            </a:r>
            <a:r>
              <a:rPr lang="en-US" dirty="0" smtClean="0"/>
              <a:t>. criteria</a:t>
            </a:r>
            <a:r>
              <a:rPr lang="en-US" baseline="0" dirty="0" smtClean="0"/>
              <a:t> first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...But static are also important!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Multiple ways to implement a given algorithm</a:t>
            </a:r>
          </a:p>
          <a:p>
            <a:r>
              <a:rPr lang="en-US" baseline="0" dirty="0" smtClean="0"/>
              <a:t>-&gt; Watch complexity and level of abstraction</a:t>
            </a:r>
          </a:p>
          <a:p>
            <a:r>
              <a:rPr lang="en-US" baseline="0" dirty="0" smtClean="0"/>
              <a:t>-&gt; Only limited </a:t>
            </a:r>
            <a:r>
              <a:rPr lang="en-US" baseline="0" dirty="0" err="1" smtClean="0"/>
              <a:t>Optimisation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638C3-2A36-7E45-8128-DD0CE73F62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6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top of design approach: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638C3-2A36-7E45-8128-DD0CE73F62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</a:t>
            </a:r>
            <a:r>
              <a:rPr lang="en-US" dirty="0" err="1" smtClean="0"/>
              <a:t>OpenCV</a:t>
            </a:r>
            <a:r>
              <a:rPr lang="en-US" dirty="0" smtClean="0"/>
              <a:t> Median 7x7 with floating point)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Results:</a:t>
            </a:r>
            <a:r>
              <a:rPr lang="en-US" baseline="0" dirty="0" smtClean="0"/>
              <a:t> Similar shape, but Y-Axis completely different scale! ...</a:t>
            </a:r>
            <a:r>
              <a:rPr lang="en-US" baseline="0" dirty="0" err="1" smtClean="0"/>
              <a:t>OpenCV</a:t>
            </a:r>
            <a:r>
              <a:rPr lang="en-US" baseline="0" dirty="0" smtClean="0"/>
              <a:t> better?! Read it in the paper!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638C3-2A36-7E45-8128-DD0CE73F62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9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5400000">
            <a:off x="5690660" y="-5495548"/>
            <a:ext cx="677334" cy="12058654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7000">
                <a:srgbClr val="D4D7F4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73" y="276150"/>
            <a:ext cx="1662674" cy="534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740440" y="6310062"/>
            <a:ext cx="2530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0E40-4F4C-DE4D-93EC-9E634502FCA8}" type="datetime1">
              <a:rPr lang="de-DE" smtClean="0"/>
              <a:t>06.06.17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99148" y="6310197"/>
            <a:ext cx="4384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1933" y="6310197"/>
            <a:ext cx="2034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612D5-12ED-9A45-94B6-C98B91BE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6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D927-D38D-B84C-A3FF-9C045377783A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7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3550" y="914400"/>
            <a:ext cx="2628900" cy="5262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5" y="914399"/>
            <a:ext cx="9153525" cy="5262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ED55-3EDF-7E4C-9B9E-75DBF7DBAA52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2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7642-ECC0-A14F-B012-BE66E267188C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1C29-D808-4C42-AE2A-95298A249D1D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266" y="1104029"/>
            <a:ext cx="5901634" cy="50729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104029"/>
            <a:ext cx="5872163" cy="50729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5283-90F9-AA42-B42D-B603741A8836}" type="datetime1">
              <a:rPr lang="de-DE" smtClean="0"/>
              <a:t>06.06.17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3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66" y="1091329"/>
            <a:ext cx="58413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66" y="1915241"/>
            <a:ext cx="5841309" cy="4274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091329"/>
            <a:ext cx="58578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915241"/>
            <a:ext cx="5857875" cy="4274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475A-66E4-3A4C-9A62-EA37E3132C05}" type="datetime1">
              <a:rPr lang="de-DE" smtClean="0"/>
              <a:t>06.06.17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6266" y="237934"/>
            <a:ext cx="10127207" cy="6867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DCE4-DD76-CD46-92BF-A7B7DA29766D}" type="datetime1">
              <a:rPr lang="de-DE" smtClean="0"/>
              <a:t>06.06.17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8867-D3F2-FD4F-85F6-2F4F30819FC3}" type="datetime1">
              <a:rPr lang="de-DE" smtClean="0"/>
              <a:t>06.06.17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3C69-F40A-BA4C-A7D0-A9A7DE1629B8}" type="datetime1">
              <a:rPr lang="de-DE" smtClean="0"/>
              <a:t>06.06.17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1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00525" y="987425"/>
            <a:ext cx="78295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66" y="979487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A85B-302B-B941-9A89-3849A01E9D05}" type="datetime1">
              <a:rPr lang="de-DE" smtClean="0"/>
              <a:t>06.06.17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6266" y="237934"/>
            <a:ext cx="10127207" cy="6867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rot="5400000">
            <a:off x="5690660" y="-5495548"/>
            <a:ext cx="677334" cy="12058654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7000">
                <a:srgbClr val="D4D7F4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73" y="276150"/>
            <a:ext cx="1662674" cy="534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" y="5834216"/>
            <a:ext cx="1704622" cy="97407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0" name="Straight Connector 9"/>
          <p:cNvCxnSpPr/>
          <p:nvPr userDrawn="1"/>
        </p:nvCxnSpPr>
        <p:spPr>
          <a:xfrm>
            <a:off x="1528763" y="6310062"/>
            <a:ext cx="10417384" cy="135"/>
          </a:xfrm>
          <a:prstGeom prst="line">
            <a:avLst/>
          </a:prstGeom>
          <a:ln>
            <a:gradFill>
              <a:gsLst>
                <a:gs pos="100000">
                  <a:schemeClr val="bg1"/>
                </a:gs>
                <a:gs pos="93000">
                  <a:schemeClr val="bg1">
                    <a:lumMod val="75000"/>
                  </a:schemeClr>
                </a:gs>
                <a:gs pos="5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266" y="237934"/>
            <a:ext cx="10127207" cy="686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66" y="1005680"/>
            <a:ext cx="11789881" cy="5171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0440" y="6310062"/>
            <a:ext cx="2530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E99BB-FA4E-AA45-9903-299F9FBDBF4F}" type="datetime1">
              <a:rPr lang="de-DE" smtClean="0"/>
              <a:t>06.06.17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99148" y="6310197"/>
            <a:ext cx="4384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1933" y="6310197"/>
            <a:ext cx="2034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612D5-12ED-9A45-94B6-C98B91BE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euclid-ec.org/?page_id=2686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5.tiff"/><Relationship Id="rId5" Type="http://schemas.openxmlformats.org/officeDocument/2006/relationships/hyperlink" Target="https://www.euclid-ec.org/?page_id=2686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37511"/>
          </a:xfrm>
        </p:spPr>
        <p:txBody>
          <a:bodyPr>
            <a:noAutofit/>
          </a:bodyPr>
          <a:lstStyle/>
          <a:p>
            <a:r>
              <a:rPr lang="en-US" sz="3200" b="1" dirty="0"/>
              <a:t>Benchmarking of </a:t>
            </a:r>
            <a:r>
              <a:rPr lang="en-US" sz="3200" b="1"/>
              <a:t>image </a:t>
            </a:r>
            <a:r>
              <a:rPr lang="en-US" sz="3200" b="1" smtClean="0"/>
              <a:t>processing </a:t>
            </a:r>
            <a:r>
              <a:rPr lang="en-US" sz="3200" b="1" dirty="0"/>
              <a:t>libraries for the Euclid science </a:t>
            </a:r>
            <a:r>
              <a:rPr lang="en-US" sz="3200" b="1"/>
              <a:t>ground </a:t>
            </a:r>
            <a:r>
              <a:rPr lang="en-US" sz="3200" b="1" smtClean="0"/>
              <a:t>segment</a:t>
            </a:r>
            <a:endParaRPr lang="en-US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599509"/>
            <a:ext cx="9144000" cy="2658291"/>
          </a:xfrm>
        </p:spPr>
        <p:txBody>
          <a:bodyPr>
            <a:normAutofit/>
          </a:bodyPr>
          <a:lstStyle/>
          <a:p>
            <a:r>
              <a:rPr lang="en-US" dirty="0" smtClean="0"/>
              <a:t>By </a:t>
            </a:r>
            <a:r>
              <a:rPr lang="en-US" dirty="0"/>
              <a:t>Peter </a:t>
            </a:r>
            <a:r>
              <a:rPr lang="en-US" dirty="0" err="1" smtClean="0"/>
              <a:t>Kettig</a:t>
            </a:r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Supervisor: Antoine Basset, CNES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791" y="4160279"/>
            <a:ext cx="3862137" cy="130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Preliminary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66" y="1005681"/>
            <a:ext cx="11789881" cy="12276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Missing </a:t>
            </a:r>
            <a:r>
              <a:rPr lang="en-US" dirty="0" smtClean="0"/>
              <a:t>functions </a:t>
            </a:r>
            <a:r>
              <a:rPr lang="en-US" u="sng" dirty="0" smtClean="0"/>
              <a:t>can</a:t>
            </a:r>
            <a:r>
              <a:rPr lang="en-US" dirty="0" smtClean="0"/>
              <a:t> </a:t>
            </a:r>
            <a:r>
              <a:rPr lang="en-US" dirty="0" smtClean="0"/>
              <a:t>be a problem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smtClean="0"/>
              <a:t>libraries incomplete and therefore not suitable for the </a:t>
            </a:r>
            <a:r>
              <a:rPr lang="en-US" dirty="0" smtClean="0"/>
              <a:t>project (e.g. </a:t>
            </a:r>
            <a:r>
              <a:rPr lang="en-US" dirty="0" err="1" smtClean="0"/>
              <a:t>BoostGIL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/>
              <a:t>First results with </a:t>
            </a:r>
            <a:r>
              <a:rPr lang="en-US" dirty="0" err="1" smtClean="0"/>
              <a:t>Opencv</a:t>
            </a:r>
            <a:r>
              <a:rPr lang="en-US" dirty="0" smtClean="0"/>
              <a:t> and ITK – Dependency on input image size: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7642-ECC0-A14F-B012-BE66E267188C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22" y="2228838"/>
            <a:ext cx="4081292" cy="4081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44" y="2233323"/>
            <a:ext cx="4076605" cy="40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&amp; Prospect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implementations finished yet</a:t>
            </a:r>
          </a:p>
          <a:p>
            <a:r>
              <a:rPr lang="en-US" dirty="0" smtClean="0"/>
              <a:t>Dynamic performance tests will be conducted later at the CNES HPC in Toulouse</a:t>
            </a:r>
          </a:p>
          <a:p>
            <a:r>
              <a:rPr lang="en-US" dirty="0" smtClean="0"/>
              <a:t>Results about performance of each library within August</a:t>
            </a:r>
          </a:p>
          <a:p>
            <a:pPr marL="457200" lvl="1" indent="0">
              <a:buNone/>
            </a:pPr>
            <a:r>
              <a:rPr lang="is-IS" dirty="0" smtClean="0"/>
              <a:t>…and if you’re curious: </a:t>
            </a:r>
            <a:r>
              <a:rPr lang="en-US" dirty="0" smtClean="0"/>
              <a:t>Paper will be written under the supervision of university and CNES which will summarize the results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Project can be extended:</a:t>
            </a:r>
          </a:p>
          <a:p>
            <a:r>
              <a:rPr lang="en-US" dirty="0" smtClean="0"/>
              <a:t>Benchmark is project specific – contenders as well</a:t>
            </a:r>
          </a:p>
          <a:p>
            <a:r>
              <a:rPr lang="en-US" dirty="0" smtClean="0"/>
              <a:t>Many more libraries that can</a:t>
            </a:r>
            <a:r>
              <a:rPr lang="en-US" i="1" dirty="0" smtClean="0"/>
              <a:t> </a:t>
            </a:r>
            <a:r>
              <a:rPr lang="en-US" dirty="0" smtClean="0"/>
              <a:t>be considered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7642-ECC0-A14F-B012-BE66E267188C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you!</a:t>
            </a:r>
          </a:p>
          <a:p>
            <a:pPr marL="0" indent="0" algn="ctr">
              <a:buNone/>
            </a:pPr>
            <a:r>
              <a:rPr lang="en-US" b="1" dirty="0" smtClean="0"/>
              <a:t>Any Questions</a:t>
            </a:r>
            <a:r>
              <a:rPr lang="en-US" b="1" dirty="0" smtClean="0"/>
              <a:t>?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i="1" dirty="0" smtClean="0"/>
              <a:t>Or even better: ideas?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7642-ECC0-A14F-B012-BE66E267188C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67" y="1005680"/>
            <a:ext cx="6518854" cy="51712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the Euclid project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Outline of the mission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science ground segment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Benchmark of image processing libraries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Necessity</a:t>
            </a:r>
          </a:p>
          <a:p>
            <a:pPr lvl="2"/>
            <a:r>
              <a:rPr lang="en-US" dirty="0" smtClean="0"/>
              <a:t>Connection to OTB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Contenders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Preliminary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 &amp; Prospect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6B84-E318-1242-BFFF-9BD00C289351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r="36500" b="14666"/>
          <a:stretch/>
        </p:blipFill>
        <p:spPr>
          <a:xfrm>
            <a:off x="6675120" y="1451251"/>
            <a:ext cx="5271027" cy="4325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464731" y="5933767"/>
            <a:ext cx="348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Image Source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Euclid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The Euclid Project - 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267" y="2453640"/>
                <a:ext cx="7375502" cy="3723323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u="sng" dirty="0"/>
                  <a:t>Main Objectives: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Understanding why the expansion of the Universe is accelerating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What is the nature of the source responsible for this </a:t>
                </a:r>
                <a:r>
                  <a:rPr lang="en-US" dirty="0" smtClean="0"/>
                  <a:t>acceleration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Main Payload: 1.2m telescope with VIS and NISP 		       instruments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Mission goal: Observe weak gravitational 			     lensing over 15.000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charset="0"/>
                        <a:ea typeface="Abadi MT Condensed Extra Bold" charset="0"/>
                        <a:cs typeface="Abadi MT Condensed Extra Bold" charset="0"/>
                      </a:rPr>
                      <m:t>de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Abadi MT Condensed Extra Bold" charset="0"/>
                            <a:cs typeface="Abadi MT Condensed Extra Bold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charset="0"/>
                            <a:ea typeface="Abadi MT Condensed Extra Bold" charset="0"/>
                            <a:cs typeface="Abadi MT Condensed Extra Bold" charset="0"/>
                          </a:rPr>
                          <m:t>g</m:t>
                        </m:r>
                      </m:e>
                      <m:sup>
                        <m:r>
                          <a:rPr lang="en-US" b="0" i="0">
                            <a:latin typeface="Cambria Math" charset="0"/>
                            <a:ea typeface="Abadi MT Condensed Extra Bold" charset="0"/>
                            <a:cs typeface="Abadi MT Condensed Extra Bold" charset="0"/>
                          </a:rPr>
                          <m:t>2</m:t>
                        </m:r>
                      </m:sup>
                    </m:sSup>
                    <m:r>
                      <a:rPr lang="en-US" b="0" i="0">
                        <a:latin typeface="Cambria Math" charset="0"/>
                        <a:ea typeface="Abadi MT Condensed Extra Bold" charset="0"/>
                        <a:cs typeface="Abadi MT Condensed Extra Bold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267" y="2453640"/>
                <a:ext cx="7375502" cy="3723323"/>
              </a:xfrm>
              <a:blipFill rotWithShape="0">
                <a:blip r:embed="rId3"/>
                <a:stretch>
                  <a:fillRect l="-1488" t="-2787" r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7642-ECC0-A14F-B012-BE66E267188C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375" y="2456766"/>
            <a:ext cx="4449037" cy="3336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18693" y="1015985"/>
            <a:ext cx="11627454" cy="2093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200" b="1" dirty="0"/>
              <a:t>Euclid</a:t>
            </a:r>
            <a:r>
              <a:rPr lang="en-US" sz="3200" b="1" dirty="0" smtClean="0"/>
              <a:t>:</a:t>
            </a:r>
            <a:endParaRPr lang="en-US" sz="3200" dirty="0"/>
          </a:p>
          <a:p>
            <a:pPr>
              <a:spcBef>
                <a:spcPts val="0"/>
              </a:spcBef>
            </a:pPr>
            <a:r>
              <a:rPr lang="en-US" dirty="0"/>
              <a:t>ESA’s new space telescope, to be launched in 2020</a:t>
            </a:r>
          </a:p>
          <a:p>
            <a:pPr>
              <a:spcBef>
                <a:spcPts val="0"/>
              </a:spcBef>
            </a:pPr>
            <a:r>
              <a:rPr lang="en-US" dirty="0"/>
              <a:t>Collaboration of 14 EU countries + Canada &amp; </a:t>
            </a:r>
            <a:r>
              <a:rPr lang="en-US" dirty="0" smtClean="0"/>
              <a:t>USA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4731" y="5933767"/>
            <a:ext cx="348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Image Source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Euclid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1.2 The science ground segment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66" y="1005680"/>
            <a:ext cx="6388913" cy="517128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/>
              <a:t>The SGS: Developing the data processing chain</a:t>
            </a:r>
            <a:r>
              <a:rPr lang="en-US" dirty="0" smtClean="0"/>
              <a:t>:</a:t>
            </a:r>
            <a:endParaRPr lang="en-US" dirty="0"/>
          </a:p>
          <a:p>
            <a:pPr marL="11430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dirty="0"/>
              <a:t>Raw images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Processed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Images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Catalogues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Cosmological </a:t>
            </a:r>
            <a:r>
              <a:rPr lang="en-US" dirty="0" smtClean="0"/>
              <a:t>parameters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Will take care of approx. 175PB of data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Distribution of processing into multiple data </a:t>
            </a:r>
            <a:r>
              <a:rPr lang="en-US" dirty="0" err="1" smtClean="0"/>
              <a:t>centres</a:t>
            </a:r>
            <a:r>
              <a:rPr lang="en-US" dirty="0" smtClean="0"/>
              <a:t> across the member states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CNES contributing to the development, with algorithms mainly developed by laboratories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Processing is split into smaller elements, each responsible for one specific task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E.g.: detecting and masking of cosmic rays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7642-ECC0-A14F-B012-BE66E267188C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23" y="1187960"/>
            <a:ext cx="4929970" cy="4806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3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 Benchmark of image processing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Necessity for this benchmark:</a:t>
            </a:r>
          </a:p>
          <a:p>
            <a:r>
              <a:rPr lang="en-US" dirty="0" smtClean="0"/>
              <a:t>The SGS needs a common library for the image processing part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Needs to be efficient, versatile and comprehensive, with active support and 	extensive documentation</a:t>
            </a:r>
          </a:p>
          <a:p>
            <a:r>
              <a:rPr lang="en-US" dirty="0" smtClean="0">
                <a:sym typeface="Wingdings"/>
              </a:rPr>
              <a:t>Creation of own library too costly and time consuming</a:t>
            </a:r>
          </a:p>
          <a:p>
            <a:pPr marL="0" indent="0">
              <a:buNone/>
            </a:pPr>
            <a:endParaRPr lang="en-US" b="1" dirty="0" smtClean="0"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ym typeface="Wingdings"/>
              </a:rPr>
              <a:t>Connection to OTB:</a:t>
            </a:r>
          </a:p>
          <a:p>
            <a:r>
              <a:rPr lang="en-US" dirty="0" smtClean="0">
                <a:sym typeface="Wingdings"/>
              </a:rPr>
              <a:t>For OTB, both ITK and </a:t>
            </a:r>
            <a:r>
              <a:rPr lang="en-US" dirty="0" err="1" smtClean="0">
                <a:sym typeface="Wingdings"/>
              </a:rPr>
              <a:t>OpenCV</a:t>
            </a:r>
            <a:r>
              <a:rPr lang="en-US" dirty="0" smtClean="0">
                <a:sym typeface="Wingdings"/>
              </a:rPr>
              <a:t> are necessary – Also the case for Euclid?</a:t>
            </a:r>
          </a:p>
          <a:p>
            <a:r>
              <a:rPr lang="en-US" dirty="0" smtClean="0">
                <a:sym typeface="Wingdings"/>
              </a:rPr>
              <a:t>Performance of both libraries also determines big part of OTB’s performance</a:t>
            </a:r>
          </a:p>
          <a:p>
            <a:pPr marL="0" indent="0" algn="ctr">
              <a:buNone/>
            </a:pPr>
            <a:r>
              <a:rPr lang="en-US" i="1" dirty="0" smtClean="0">
                <a:sym typeface="Wingdings"/>
              </a:rPr>
              <a:t> How ”good” are the contenders compared to others?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b="1" dirty="0" smtClean="0">
              <a:sym typeface="Wingdings"/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7642-ECC0-A14F-B012-BE66E267188C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2.2 Structure of the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Each library is tested in different categories, which can be divided into two classes:</a:t>
            </a:r>
          </a:p>
          <a:p>
            <a:r>
              <a:rPr lang="en-US" dirty="0"/>
              <a:t>Dynamic</a:t>
            </a:r>
          </a:p>
          <a:p>
            <a:pPr lvl="1"/>
            <a:r>
              <a:rPr lang="en-US" dirty="0"/>
              <a:t>Memory usage</a:t>
            </a:r>
          </a:p>
          <a:p>
            <a:pPr lvl="1"/>
            <a:r>
              <a:rPr lang="en-US" dirty="0"/>
              <a:t>Computation </a:t>
            </a:r>
            <a:r>
              <a:rPr lang="en-US" dirty="0" smtClean="0"/>
              <a:t>time</a:t>
            </a:r>
            <a:endParaRPr lang="en-US" b="1" dirty="0" smtClean="0"/>
          </a:p>
          <a:p>
            <a:r>
              <a:rPr lang="en-US" dirty="0" smtClean="0"/>
              <a:t>Static: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Completeness of functions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Amount of documentation available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Licensing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Number of </a:t>
            </a:r>
            <a:r>
              <a:rPr lang="en-US" dirty="0" smtClean="0"/>
              <a:t>lines needed for implementation</a:t>
            </a:r>
          </a:p>
          <a:p>
            <a:pPr marL="0" indent="0">
              <a:buNone/>
            </a:pPr>
            <a:r>
              <a:rPr lang="en-US" dirty="0" smtClean="0"/>
              <a:t>Implementation of multiple algorithms (e.g. </a:t>
            </a:r>
            <a:r>
              <a:rPr lang="en-US" dirty="0" err="1" smtClean="0"/>
              <a:t>Cosmics</a:t>
            </a:r>
            <a:r>
              <a:rPr lang="en-US" dirty="0" smtClean="0"/>
              <a:t> detection) to test them!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7642-ECC0-A14F-B012-BE66E267188C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2.3 Contenders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far, the long list of libraries contains 17 libraries</a:t>
            </a:r>
          </a:p>
          <a:p>
            <a:r>
              <a:rPr lang="en-US" dirty="0" smtClean="0"/>
              <a:t>4 of them were selected for the short list and the test implementations: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OpenCV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ITK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Cimg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Boost GIL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Each library has a different design approach/ideology – comparison can be difficult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Multiple benchmarks: dependency on image size, profiling of memory/CPU </a:t>
            </a:r>
            <a:r>
              <a:rPr lang="en-US" dirty="0" smtClean="0"/>
              <a:t>usage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7642-ECC0-A14F-B012-BE66E267188C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67" y="1005681"/>
            <a:ext cx="6218408" cy="5166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Validation of both algorithms:</a:t>
            </a:r>
          </a:p>
          <a:p>
            <a:r>
              <a:rPr lang="en-US" dirty="0" smtClean="0"/>
              <a:t>FPR and TPR rate of simulated </a:t>
            </a:r>
            <a:r>
              <a:rPr lang="en-US" dirty="0" err="1" smtClean="0"/>
              <a:t>cosmics</a:t>
            </a:r>
            <a:r>
              <a:rPr lang="en-US" dirty="0" smtClean="0"/>
              <a:t> (and their respective model)</a:t>
            </a:r>
          </a:p>
          <a:p>
            <a:r>
              <a:rPr lang="en-US" dirty="0" smtClean="0"/>
              <a:t>Red curve: Original implementation – differs from paper, therefore just used for validation and not as a template</a:t>
            </a:r>
          </a:p>
          <a:p>
            <a:r>
              <a:rPr lang="en-US" dirty="0" smtClean="0"/>
              <a:t>Blue/Green: Implementations in OCV and ITK - identical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7642-ECC0-A14F-B012-BE66E267188C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4951" r="8579" b="2437"/>
          <a:stretch/>
        </p:blipFill>
        <p:spPr>
          <a:xfrm>
            <a:off x="6270171" y="1062638"/>
            <a:ext cx="5789829" cy="46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Preliminary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7642-ECC0-A14F-B012-BE66E267188C}" type="datetime1">
              <a:rPr lang="de-DE" smtClean="0"/>
              <a:t>06.06.17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OTB User Days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12D5-12ED-9A45-94B6-C98B91BE3DAE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4" y="2233323"/>
            <a:ext cx="8498826" cy="394708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6266" y="1005681"/>
            <a:ext cx="11789881" cy="1227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Missing Documentation </a:t>
            </a:r>
            <a:r>
              <a:rPr lang="en-US" u="sng" dirty="0" smtClean="0"/>
              <a:t>can</a:t>
            </a:r>
            <a:r>
              <a:rPr lang="en-US" dirty="0" smtClean="0"/>
              <a:t> be a problem (e.g. </a:t>
            </a:r>
            <a:r>
              <a:rPr lang="en-US" dirty="0" err="1" smtClean="0"/>
              <a:t>BoostGIL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libraries incomplete and therefore not suitable for the project</a:t>
            </a:r>
          </a:p>
          <a:p>
            <a:r>
              <a:rPr lang="en-US" dirty="0" smtClean="0"/>
              <a:t>First results with </a:t>
            </a:r>
            <a:r>
              <a:rPr lang="en-US" dirty="0" err="1" smtClean="0"/>
              <a:t>Opencv</a:t>
            </a:r>
            <a:r>
              <a:rPr lang="en-US" dirty="0" smtClean="0"/>
              <a:t> – time variation of 144 runs in a boxplot: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ES_Euclid1" id="{71DB4AA3-5196-F942-984C-AE3567D127FF}" vid="{DB04AEC9-39C4-1C40-B2CB-F3D5FF282D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855</Words>
  <Application>Microsoft Macintosh PowerPoint</Application>
  <PresentationFormat>Widescreen</PresentationFormat>
  <Paragraphs>177</Paragraphs>
  <Slides>12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Abadi MT Condensed Extra Bold</vt:lpstr>
      <vt:lpstr>Calibri</vt:lpstr>
      <vt:lpstr>Calibri Light</vt:lpstr>
      <vt:lpstr>Cambria Math</vt:lpstr>
      <vt:lpstr>Wingdings</vt:lpstr>
      <vt:lpstr>Arial</vt:lpstr>
      <vt:lpstr>Office Theme</vt:lpstr>
      <vt:lpstr>Benchmarking of image processing libraries for the Euclid science ground segment</vt:lpstr>
      <vt:lpstr>Outline</vt:lpstr>
      <vt:lpstr>1.1 The Euclid Project - Outline</vt:lpstr>
      <vt:lpstr>1.2 The science ground segment </vt:lpstr>
      <vt:lpstr>2.1 Benchmark of image processing libraries</vt:lpstr>
      <vt:lpstr>2.2 Structure of the benchmark</vt:lpstr>
      <vt:lpstr>2.3 Contenders</vt:lpstr>
      <vt:lpstr>3. Preliminary Results</vt:lpstr>
      <vt:lpstr>3. Preliminary Results</vt:lpstr>
      <vt:lpstr>3. Preliminary Results</vt:lpstr>
      <vt:lpstr>Conclusion &amp; Prospect</vt:lpstr>
      <vt:lpstr> 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s319067</dc:creator>
  <cp:lastModifiedBy>s319067</cp:lastModifiedBy>
  <cp:revision>38</cp:revision>
  <dcterms:created xsi:type="dcterms:W3CDTF">2017-06-02T07:33:05Z</dcterms:created>
  <dcterms:modified xsi:type="dcterms:W3CDTF">2017-06-07T06:53:53Z</dcterms:modified>
</cp:coreProperties>
</file>